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57.png" ContentType="image/png"/>
  <Override PartName="/ppt/media/image1.png" ContentType="image/png"/>
  <Override PartName="/ppt/media/image16.png" ContentType="image/png"/>
  <Override PartName="/ppt/media/media2.wmv" ContentType="video/x-ms-wmv"/>
  <Override PartName="/ppt/media/image59.png" ContentType="image/png"/>
  <Override PartName="/ppt/media/image3.png" ContentType="image/png"/>
  <Override PartName="/ppt/media/image58.png" ContentType="image/png"/>
  <Override PartName="/ppt/media/image4.jpeg" ContentType="image/jpeg"/>
  <Override PartName="/ppt/media/image5.png" ContentType="image/png"/>
  <Override PartName="/ppt/media/image8.jpeg" ContentType="image/jpeg"/>
  <Override PartName="/ppt/media/image41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jpeg" ContentType="image/jpe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1" lang="pt-BR" sz="800" spc="-1" strike="noStrike">
              <a:solidFill>
                <a:srgbClr val="595959"/>
              </a:solidFill>
              <a:latin typeface="Jur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1C6014-C4A6-4253-AAEA-D5D7D06E68F0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Jura"/>
              </a:rPr>
              <a:t>Clique para editar o formato do texto da estrutura de tópicos</a:t>
            </a:r>
            <a:endParaRPr b="1" lang="pt-BR" sz="1800" spc="-1" strike="noStrike">
              <a:solidFill>
                <a:srgbClr val="595959"/>
              </a:solidFill>
              <a:latin typeface="Jur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3678661-5137-475E-92D0-AB23348FDAC9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../media/media2.wmv"/><Relationship Id="rId2" Type="http://schemas.microsoft.com/office/2007/relationships/media" Target="../media/media2.wmv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940000" y="1686600"/>
            <a:ext cx="2880000" cy="310140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98;p19"/>
          <p:cNvSpPr txBox="1"/>
          <p:nvPr/>
        </p:nvSpPr>
        <p:spPr>
          <a:xfrm>
            <a:off x="6109200" y="1764000"/>
            <a:ext cx="2710800" cy="28800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SELECT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name,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location,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country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FROM 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mod3_formula1.circuits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WHERE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</a:rPr>
              <a:t>country in ('Brazil', 'Chile', 'Argentina', 'Uruguay', 'Colombia', 'Paraguay', 'Venezuela', 'Bolivia', 'Suriname', 'Guyane', 'Ecuador'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)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7" name="Google Shape;100;p19" descr=""/>
          <p:cNvPicPr/>
          <p:nvPr/>
        </p:nvPicPr>
        <p:blipFill>
          <a:blip r:embed="rId3"/>
          <a:stretch/>
        </p:blipFill>
        <p:spPr>
          <a:xfrm>
            <a:off x="451080" y="1637280"/>
            <a:ext cx="4927320" cy="310464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sp>
        <p:nvSpPr>
          <p:cNvPr id="118" name="Google Shape;101;p19"/>
          <p:cNvSpPr txBox="1"/>
          <p:nvPr/>
        </p:nvSpPr>
        <p:spPr>
          <a:xfrm>
            <a:off x="3945240" y="518760"/>
            <a:ext cx="4620600" cy="42372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7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Circuitos da América do Sul?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5833080" y="1440000"/>
            <a:ext cx="2878920" cy="330984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107;p20"/>
          <p:cNvSpPr txBox="1"/>
          <p:nvPr/>
        </p:nvSpPr>
        <p:spPr>
          <a:xfrm>
            <a:off x="3640680" y="321840"/>
            <a:ext cx="4620600" cy="48024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pilotos com mais pontos?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108;p20"/>
          <p:cNvSpPr txBox="1"/>
          <p:nvPr/>
        </p:nvSpPr>
        <p:spPr>
          <a:xfrm>
            <a:off x="5941080" y="1431720"/>
            <a:ext cx="2584800" cy="35722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SELECT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concat(forename, ' ', surname) as Piloto,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nationality,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sum(points) as TotalDePontos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FROM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mod3_formula1.results as r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INNER JOIN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mod3_formula1.drivers as d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ON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r.driverId = d.driverId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GROUP BY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r.driverId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ORDER BY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TotalDePontos desc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LIMIT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1" lang="pt-BR" sz="800" spc="-1" strike="noStrike">
                <a:solidFill>
                  <a:srgbClr val="ffffff"/>
                </a:solidFill>
                <a:latin typeface="Arial"/>
              </a:rPr>
              <a:t>5;</a:t>
            </a:r>
            <a:endParaRPr b="1" lang="pt-BR" sz="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Google Shape;109;p20" descr=""/>
          <p:cNvPicPr/>
          <p:nvPr/>
        </p:nvPicPr>
        <p:blipFill>
          <a:blip r:embed="rId3"/>
          <a:stretch/>
        </p:blipFill>
        <p:spPr>
          <a:xfrm>
            <a:off x="152280" y="1523160"/>
            <a:ext cx="5471640" cy="311508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5580000" y="976320"/>
            <a:ext cx="3240000" cy="40636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15;p21"/>
          <p:cNvSpPr txBox="1"/>
          <p:nvPr/>
        </p:nvSpPr>
        <p:spPr>
          <a:xfrm>
            <a:off x="3640680" y="321840"/>
            <a:ext cx="4620600" cy="48024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35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pilotos brasileiros com mais pontos?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116;p21" descr=""/>
          <p:cNvPicPr/>
          <p:nvPr/>
        </p:nvPicPr>
        <p:blipFill>
          <a:blip r:embed="rId3"/>
          <a:stretch/>
        </p:blipFill>
        <p:spPr>
          <a:xfrm>
            <a:off x="180000" y="1591200"/>
            <a:ext cx="5220000" cy="319896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sp>
        <p:nvSpPr>
          <p:cNvPr id="130" name="Google Shape;117;p21"/>
          <p:cNvSpPr txBox="1"/>
          <p:nvPr/>
        </p:nvSpPr>
        <p:spPr>
          <a:xfrm>
            <a:off x="5941080" y="1008000"/>
            <a:ext cx="2584800" cy="35722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SELECT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concat(forename, ' ', surname) as Piloto,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nationality,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sum(points) as TotalDePontos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FROM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mod3_formula1.results as r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INNER JOIN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mod3_formula1.drivers as d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ON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r.driverId = d.driverId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GROUP BY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r.driverId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HAVING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nationality = 'Brazilian'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ORDER BY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TotalDePontos desc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LIMIT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Jura"/>
                <a:ea typeface="Jura"/>
              </a:rPr>
              <a:t>5;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5400000" y="1260000"/>
            <a:ext cx="3060000" cy="37800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22;p22"/>
          <p:cNvSpPr txBox="1"/>
          <p:nvPr/>
        </p:nvSpPr>
        <p:spPr>
          <a:xfrm>
            <a:off x="5580000" y="1184760"/>
            <a:ext cx="3227760" cy="34952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SELECT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r.driverId,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concat(forename,' ',surname) as Piloto,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nationality,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position,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count(*) as numero_podio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FROM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mod3_formula1.drivers as d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INNER JOIN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mod3_formula1.results as r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ON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d.driverId = r.driverId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WHERE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position in (1, 2, 3)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GROUP BY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driverId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ORDER BY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numero_podio DESC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LIMIT</a:t>
            </a:r>
            <a:endParaRPr b="1" lang="pt-BR" sz="9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5;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</p:txBody>
      </p:sp>
      <p:sp>
        <p:nvSpPr>
          <p:cNvPr id="135" name="Google Shape;124;p22"/>
          <p:cNvSpPr txBox="1"/>
          <p:nvPr/>
        </p:nvSpPr>
        <p:spPr>
          <a:xfrm>
            <a:off x="3945240" y="476280"/>
            <a:ext cx="4620600" cy="42372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2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pilotos que mais subiram ao pódio?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Google Shape;125;p22" descr=""/>
          <p:cNvPicPr/>
          <p:nvPr/>
        </p:nvPicPr>
        <p:blipFill>
          <a:blip r:embed="rId3"/>
          <a:stretch/>
        </p:blipFill>
        <p:spPr>
          <a:xfrm>
            <a:off x="166320" y="1620000"/>
            <a:ext cx="5053680" cy="303624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5436000" y="1218600"/>
            <a:ext cx="3420000" cy="378720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30;p23"/>
          <p:cNvSpPr txBox="1"/>
          <p:nvPr/>
        </p:nvSpPr>
        <p:spPr>
          <a:xfrm>
            <a:off x="5544000" y="1218600"/>
            <a:ext cx="3227760" cy="34952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SELECT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r.driverId,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concat(forename,' ',surname) as Piloto,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nationality,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count(*) as vezes_ultimos_lugares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FROM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mod3_formula1.drivers as d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INNER JOIN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mod3_formula1.results as r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ON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d.driverId = r.driverId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WHERE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position between 20 and 33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GROUP BY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driverId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ORDER BY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vezes_ultimos_lugares DESC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LIMIT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900" spc="-1" strike="noStrike">
                <a:solidFill>
                  <a:srgbClr val="ffffff"/>
                </a:solidFill>
                <a:latin typeface="Arial"/>
                <a:ea typeface="Jura"/>
              </a:rPr>
              <a:t>5;</a:t>
            </a:r>
            <a:endParaRPr b="1" lang="pt-BR" sz="9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Google Shape;132;p23"/>
          <p:cNvSpPr txBox="1"/>
          <p:nvPr/>
        </p:nvSpPr>
        <p:spPr>
          <a:xfrm>
            <a:off x="3060000" y="476280"/>
            <a:ext cx="5167800" cy="42372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2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pilotos que mais chegaram em último lugar?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133;p23" descr=""/>
          <p:cNvPicPr/>
          <p:nvPr/>
        </p:nvPicPr>
        <p:blipFill>
          <a:blip r:embed="rId3"/>
          <a:stretch/>
        </p:blipFill>
        <p:spPr>
          <a:xfrm>
            <a:off x="127080" y="1620000"/>
            <a:ext cx="5092920" cy="306000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pic>
        <p:nvPicPr>
          <p:cNvPr id="143" name="" descr=""/>
          <p:cNvPicPr/>
          <p:nvPr/>
        </p:nvPicPr>
        <p:blipFill>
          <a:blip r:embed="rId4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5400000" y="1398600"/>
            <a:ext cx="3263760" cy="3461400"/>
          </a:xfrm>
          <a:prstGeom prst="rect">
            <a:avLst/>
          </a:prstGeom>
          <a:ln w="0">
            <a:noFill/>
          </a:ln>
        </p:spPr>
      </p:pic>
      <p:sp>
        <p:nvSpPr>
          <p:cNvPr id="146" name="Google Shape;139;p24"/>
          <p:cNvSpPr txBox="1"/>
          <p:nvPr/>
        </p:nvSpPr>
        <p:spPr>
          <a:xfrm>
            <a:off x="3945240" y="398160"/>
            <a:ext cx="4337280" cy="46188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32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pilotos com voltas mais rápidas?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140;p24" descr=""/>
          <p:cNvPicPr/>
          <p:nvPr/>
        </p:nvPicPr>
        <p:blipFill>
          <a:blip r:embed="rId3"/>
          <a:stretch/>
        </p:blipFill>
        <p:spPr>
          <a:xfrm>
            <a:off x="193680" y="1465200"/>
            <a:ext cx="4846320" cy="321660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sp>
        <p:nvSpPr>
          <p:cNvPr id="148" name="Google Shape;141;p24"/>
          <p:cNvSpPr txBox="1"/>
          <p:nvPr/>
        </p:nvSpPr>
        <p:spPr>
          <a:xfrm>
            <a:off x="5580000" y="1440000"/>
            <a:ext cx="3083760" cy="31161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SELECT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laptimes.driverId,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concat(forename, " ", surname),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nationality,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time,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milliseconds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FROM 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mod3_formula1.laptimes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INNER JOIN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drivers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ON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drivers.driverId = laptimes.driverId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ORDER BY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time, milliseconds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LIMIT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Jura"/>
                <a:ea typeface="Jura"/>
              </a:rPr>
              <a:t>5;</a:t>
            </a:r>
            <a:endParaRPr b="1" lang="pt-BR" sz="1000" spc="-1" strike="noStrike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47;p25"/>
          <p:cNvSpPr txBox="1"/>
          <p:nvPr/>
        </p:nvSpPr>
        <p:spPr>
          <a:xfrm>
            <a:off x="3945240" y="398160"/>
            <a:ext cx="4337280" cy="46188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93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Pit-Stops mais rápidos?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oogle Shape;148;p25" descr=""/>
          <p:cNvPicPr/>
          <p:nvPr/>
        </p:nvPicPr>
        <p:blipFill>
          <a:blip r:embed="rId2"/>
          <a:stretch/>
        </p:blipFill>
        <p:spPr>
          <a:xfrm>
            <a:off x="1905120" y="1591560"/>
            <a:ext cx="5253840" cy="3156480"/>
          </a:xfrm>
          <a:prstGeom prst="rect">
            <a:avLst/>
          </a:prstGeom>
          <a:ln w="0">
            <a:noFill/>
          </a:ln>
          <a:effectLst>
            <a:outerShdw dist="101823" dir="2700000" blurRad="0">
              <a:srgbClr val="808080"/>
            </a:outerShdw>
          </a:effectLst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04000" y="1252800"/>
            <a:ext cx="8100000" cy="378720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154;p26"/>
          <p:cNvSpPr txBox="1"/>
          <p:nvPr/>
        </p:nvSpPr>
        <p:spPr>
          <a:xfrm>
            <a:off x="5283360" y="1492200"/>
            <a:ext cx="3181320" cy="3129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LEFT JOIN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mod3_formula1.drivers as 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p.driverId = d.driverId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ORDER BY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duration) as pd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r.raceId = pd.raceId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ORDER BY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duration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LIMIT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5;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</p:txBody>
      </p:sp>
      <p:sp>
        <p:nvSpPr>
          <p:cNvPr id="157" name="Google Shape;155;p26"/>
          <p:cNvSpPr txBox="1"/>
          <p:nvPr/>
        </p:nvSpPr>
        <p:spPr>
          <a:xfrm>
            <a:off x="732240" y="1471680"/>
            <a:ext cx="3832200" cy="33465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SELECT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Piloto,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duration,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name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mod3_formula1.races as r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INNER JOIN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(SELECT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raceId,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p.driverId,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concat(forename,' ',surname) as Piloto,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duration,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nationality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mod3_formula1.pitstops as p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4564440" y="1800000"/>
            <a:ext cx="360" cy="2700000"/>
          </a:xfrm>
          <a:prstGeom prst="flowChartProcess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3945240" y="434160"/>
            <a:ext cx="4620600" cy="44280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28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maiores vencedores - América do Sul?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oogle Shape;162;p27" descr=""/>
          <p:cNvPicPr/>
          <p:nvPr/>
        </p:nvPicPr>
        <p:blipFill>
          <a:blip r:embed="rId2"/>
          <a:stretch/>
        </p:blipFill>
        <p:spPr>
          <a:xfrm>
            <a:off x="1740600" y="1663560"/>
            <a:ext cx="5201280" cy="308520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324000" y="1227600"/>
            <a:ext cx="8460000" cy="378720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167;p28"/>
          <p:cNvSpPr txBox="1"/>
          <p:nvPr/>
        </p:nvSpPr>
        <p:spPr>
          <a:xfrm>
            <a:off x="398160" y="1303560"/>
            <a:ext cx="2760480" cy="3624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SELECT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concat(forename, ' ', surname) as Piloto, crc.driverId, count(*) as numero_Vitorias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mod3_formula1.drivers as 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RIGHT JOIN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(SELECT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r.raceId as race, r.driverId, cr.name as Local, cr.circuitId, cr.country, cr.raceId,raceName as Circuit, r.position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mod3_formula1.results as r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RIGHT JOIN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</p:txBody>
      </p:sp>
      <p:sp>
        <p:nvSpPr>
          <p:cNvPr id="167" name="Google Shape;169;p28"/>
          <p:cNvSpPr txBox="1"/>
          <p:nvPr/>
        </p:nvSpPr>
        <p:spPr>
          <a:xfrm>
            <a:off x="3293640" y="1303560"/>
            <a:ext cx="2760480" cy="3624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(SELECT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c.name, c.circuitId, c.country,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r.raceId, r.name as raceName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mod3_formula1.circuits as c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RIGHT JOIN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mod3_formula1.races as r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c.circuitId = r.circuitId) as cr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r.raceid = cr.raceid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</p:txBody>
      </p:sp>
      <p:sp>
        <p:nvSpPr>
          <p:cNvPr id="168" name="Google Shape;170;p28"/>
          <p:cNvSpPr txBox="1"/>
          <p:nvPr/>
        </p:nvSpPr>
        <p:spPr>
          <a:xfrm>
            <a:off x="5884560" y="1335600"/>
            <a:ext cx="2760480" cy="3624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5000"/>
              </a:lnSpc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WHERE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country in ('Brazil', 'Argentina') and position = 1) as crc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d.driverId = crc.driverId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GROUP BY 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driverId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ORDER BY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numero_Vitorias desc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pt-BR" sz="1080" spc="-1" strike="noStrike">
                <a:solidFill>
                  <a:srgbClr val="ffffff"/>
                </a:solidFill>
                <a:latin typeface="Arial"/>
                <a:ea typeface="Arial"/>
              </a:rPr>
              <a:t>LIMIT 5;</a:t>
            </a:r>
            <a:endParaRPr b="1" lang="pt-BR" sz="1080" spc="-1" strike="noStrike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-360000" y="-432360"/>
            <a:ext cx="9913320" cy="557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5760000" y="1177560"/>
            <a:ext cx="3269520" cy="383724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176;p29"/>
          <p:cNvSpPr txBox="1"/>
          <p:nvPr/>
        </p:nvSpPr>
        <p:spPr>
          <a:xfrm>
            <a:off x="3640680" y="321840"/>
            <a:ext cx="4620600" cy="62712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6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820" spc="-1" strike="noStrike">
                <a:solidFill>
                  <a:srgbClr val="000000"/>
                </a:solidFill>
                <a:latin typeface="Jura"/>
                <a:ea typeface="Jura"/>
              </a:rPr>
              <a:t>Quais são os 5 pilotos com maior número de vitórias?</a:t>
            </a:r>
            <a:endParaRPr b="0" lang="pt-BR" sz="1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Google Shape;177;p29"/>
          <p:cNvSpPr txBox="1"/>
          <p:nvPr/>
        </p:nvSpPr>
        <p:spPr>
          <a:xfrm>
            <a:off x="5941080" y="1177560"/>
            <a:ext cx="3088440" cy="35722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SELECT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d.driverId,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concat(forename, ' ', surname) as Piloto,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position,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nationality,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raceId,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count(*) as n_vitorias,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FROM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mod3_formula1.drivers as d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INNER JOIN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mod3_formula1.results as r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ON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d.driverId = r.driverId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WHERE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position = 1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GROUP BY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driverId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LIMIT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b="1" lang="pt-BR" sz="1000" spc="-1" strike="noStrike">
                <a:solidFill>
                  <a:srgbClr val="ffffff"/>
                </a:solidFill>
                <a:latin typeface="Arial"/>
                <a:ea typeface="Jura"/>
              </a:rPr>
              <a:t>5;</a:t>
            </a:r>
            <a:endParaRPr b="1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4" name="Google Shape;178;p29" descr=""/>
          <p:cNvPicPr/>
          <p:nvPr/>
        </p:nvPicPr>
        <p:blipFill>
          <a:blip r:embed="rId3"/>
          <a:stretch/>
        </p:blipFill>
        <p:spPr>
          <a:xfrm>
            <a:off x="304920" y="1446840"/>
            <a:ext cx="5245200" cy="316764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914400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-720000"/>
            <a:ext cx="9144000" cy="594792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625400" y="2194920"/>
            <a:ext cx="4308120" cy="2845080"/>
          </a:xfrm>
          <a:prstGeom prst="rect">
            <a:avLst/>
          </a:prstGeom>
          <a:ln w="0">
            <a:noFill/>
          </a:ln>
        </p:spPr>
      </p:pic>
      <p:sp>
        <p:nvSpPr>
          <p:cNvPr id="84" name="Google Shape;70;p15"/>
          <p:cNvSpPr txBox="1"/>
          <p:nvPr/>
        </p:nvSpPr>
        <p:spPr>
          <a:xfrm>
            <a:off x="180000" y="14400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120" spc="-1" strike="noStrike">
                <a:solidFill>
                  <a:srgbClr val="000000"/>
                </a:solidFill>
                <a:latin typeface="Jura"/>
                <a:ea typeface="Jura"/>
              </a:rPr>
              <a:t>Ferramentas:</a:t>
            </a:r>
            <a:endParaRPr b="0" lang="pt-BR" sz="31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Google Shape;72;p15"/>
          <p:cNvSpPr/>
          <p:nvPr/>
        </p:nvSpPr>
        <p:spPr>
          <a:xfrm>
            <a:off x="1584000" y="2160000"/>
            <a:ext cx="4185720" cy="27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MySql Server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MySql Workbench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Power BI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Excel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LibreOffice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PowerPoint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b="1" lang="pt-BR" sz="1600" spc="-1" strike="noStrike">
                <a:solidFill>
                  <a:srgbClr val="ffffff"/>
                </a:solidFill>
                <a:latin typeface="Bahnschrift"/>
                <a:ea typeface="Arial"/>
              </a:rPr>
              <a:t>Metodologias Ágeis</a:t>
            </a:r>
            <a:endParaRPr b="1" lang="pt-BR" sz="1600" spc="-1" strike="noStrike">
              <a:solidFill>
                <a:srgbClr val="ffffff"/>
              </a:solidFill>
              <a:latin typeface="Bahnschrift"/>
            </a:endParaRPr>
          </a:p>
        </p:txBody>
      </p:sp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720000" y="650880"/>
            <a:ext cx="1734120" cy="43272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 rot="468000">
            <a:off x="4059720" y="2745360"/>
            <a:ext cx="3633480" cy="35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-720000"/>
            <a:ext cx="9144000" cy="594792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1980000" y="1842120"/>
            <a:ext cx="5220000" cy="1373760"/>
          </a:xfrm>
          <a:prstGeom prst="rect">
            <a:avLst/>
          </a:prstGeom>
          <a:ln w="0">
            <a:noFill/>
          </a:ln>
        </p:spPr>
      </p:pic>
      <p:sp>
        <p:nvSpPr>
          <p:cNvPr id="90" name="Google Shape;92;p18_0"/>
          <p:cNvSpPr txBox="1"/>
          <p:nvPr/>
        </p:nvSpPr>
        <p:spPr>
          <a:xfrm>
            <a:off x="299880" y="21600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320" spc="-1" strike="noStrike">
                <a:solidFill>
                  <a:srgbClr val="ffffff"/>
                </a:solidFill>
                <a:latin typeface="CentSchbkCyrill BT"/>
                <a:ea typeface="Jura"/>
              </a:rPr>
              <a:t>Metodologias Ágeis</a:t>
            </a:r>
            <a:endParaRPr b="0" lang="pt-BR" sz="3320" spc="-1" strike="noStrike">
              <a:solidFill>
                <a:srgbClr val="ffffff"/>
              </a:solidFill>
              <a:latin typeface="CentSchbkCyrill BT"/>
            </a:endParaRPr>
          </a:p>
        </p:txBody>
      </p:sp>
      <p:sp>
        <p:nvSpPr>
          <p:cNvPr id="91" name="Google Shape;92;p18_1"/>
          <p:cNvSpPr txBox="1"/>
          <p:nvPr/>
        </p:nvSpPr>
        <p:spPr>
          <a:xfrm rot="21588000">
            <a:off x="180720" y="427248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320" spc="-1" strike="noStrike">
                <a:solidFill>
                  <a:srgbClr val="000000"/>
                </a:solidFill>
                <a:latin typeface="CentSchbkCyrill BT"/>
                <a:ea typeface="Jura"/>
              </a:rPr>
              <a:t>. SCRUM .</a:t>
            </a:r>
            <a:endParaRPr b="0" lang="pt-BR" sz="3320" spc="-1" strike="noStrike">
              <a:solidFill>
                <a:srgbClr val="000000"/>
              </a:solidFill>
              <a:latin typeface="CentSchbkCyrill BT"/>
            </a:endParaRPr>
          </a:p>
        </p:txBody>
      </p:sp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720360" y="650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03840" y="1998360"/>
            <a:ext cx="8516160" cy="271800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79;p16"/>
          <p:cNvSpPr/>
          <p:nvPr/>
        </p:nvSpPr>
        <p:spPr>
          <a:xfrm>
            <a:off x="360000" y="1692000"/>
            <a:ext cx="8280000" cy="29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283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Jura"/>
                <a:ea typeface="Jura"/>
              </a:rPr>
              <a:t>   </a:t>
            </a:r>
            <a:endParaRPr b="0" lang="pt-BR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283"/>
              </a:spcBef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Jura"/>
                <a:ea typeface="Jura"/>
              </a:rPr>
              <a:t>  </a:t>
            </a:r>
            <a:r>
              <a:rPr b="0" lang="pt-BR" sz="1400" spc="-1" strike="noStrike">
                <a:solidFill>
                  <a:srgbClr val="ffffff"/>
                </a:solidFill>
                <a:latin typeface="Jura"/>
                <a:ea typeface="Jura"/>
              </a:rPr>
              <a:t>A empresa “Back End Now’’ foi contratada por uma empresa de combustíveis Biodegradáveis para a partir dos dados adquiridos entender qual equipe ou piloto seria mais vantajoso para patrocinar a fim de propagar sua marca com a maior visibilidade possível. A ideia da empresa de combustíveis é está próximo ao pódio, para que o telespectador e futuro cliente da marca perceba em primeiro contato visual a qualidade do produto. Para isso foi adquirido o banco de dados e formulado perguntas para que  a empresa contratante tenha não apenas em tabelas as informações, mas também em perguntas que possam facilitar a escolha de que empresa, equipe ou piloto será mais viável.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72036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 txBox="1"/>
          <p:nvPr/>
        </p:nvSpPr>
        <p:spPr>
          <a:xfrm>
            <a:off x="798840" y="1485360"/>
            <a:ext cx="3701160" cy="73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2000" spc="-1" strike="noStrike">
                <a:solidFill>
                  <a:srgbClr val="000000"/>
                </a:solidFill>
                <a:latin typeface="Jura"/>
                <a:ea typeface="Jura"/>
              </a:rPr>
              <a:t>Entrevista Product Owner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85;p17" descr=""/>
          <p:cNvPicPr/>
          <p:nvPr/>
        </p:nvPicPr>
        <p:blipFill>
          <a:blip r:embed="rId2"/>
          <a:stretch/>
        </p:blipFill>
        <p:spPr>
          <a:xfrm>
            <a:off x="630720" y="1266480"/>
            <a:ext cx="8189280" cy="323352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72036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77;p16_0"/>
          <p:cNvSpPr txBox="1"/>
          <p:nvPr/>
        </p:nvSpPr>
        <p:spPr>
          <a:xfrm>
            <a:off x="120240" y="3276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020" spc="-1" strike="noStrike">
                <a:solidFill>
                  <a:srgbClr val="000000"/>
                </a:solidFill>
                <a:latin typeface="Jura"/>
                <a:ea typeface="Jura"/>
              </a:rPr>
              <a:t>Backlog do Produto</a:t>
            </a:r>
            <a:endParaRPr b="0" lang="pt-BR" sz="30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720360" y="434880"/>
            <a:ext cx="1734120" cy="43272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86;p17" descr=""/>
          <p:cNvPicPr/>
          <p:nvPr/>
        </p:nvPicPr>
        <p:blipFill>
          <a:blip r:embed="rId3"/>
          <a:stretch/>
        </p:blipFill>
        <p:spPr>
          <a:xfrm>
            <a:off x="1440000" y="1800000"/>
            <a:ext cx="6480000" cy="212832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 txBox="1"/>
          <p:nvPr/>
        </p:nvSpPr>
        <p:spPr>
          <a:xfrm>
            <a:off x="3240000" y="360000"/>
            <a:ext cx="3561120" cy="57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3020" spc="-1" strike="noStrike">
                <a:solidFill>
                  <a:srgbClr val="000000"/>
                </a:solidFill>
                <a:latin typeface="Jura"/>
                <a:ea typeface="Jura"/>
              </a:rPr>
              <a:t>Sprint 1</a:t>
            </a:r>
            <a:endParaRPr b="0" lang="pt-BR" sz="30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87;p17" descr=""/>
          <p:cNvPicPr/>
          <p:nvPr/>
        </p:nvPicPr>
        <p:blipFill>
          <a:blip r:embed="rId2"/>
          <a:stretch/>
        </p:blipFill>
        <p:spPr>
          <a:xfrm>
            <a:off x="1026000" y="1883520"/>
            <a:ext cx="7254000" cy="225648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 txBox="1"/>
          <p:nvPr/>
        </p:nvSpPr>
        <p:spPr>
          <a:xfrm>
            <a:off x="3240000" y="360000"/>
            <a:ext cx="3561120" cy="57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3020" spc="-1" strike="noStrike">
                <a:solidFill>
                  <a:srgbClr val="000000"/>
                </a:solidFill>
                <a:latin typeface="Jura"/>
                <a:ea typeface="Jura"/>
              </a:rPr>
              <a:t>Sprint 2</a:t>
            </a:r>
            <a:endParaRPr b="0" lang="pt-BR" sz="302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-720000"/>
            <a:ext cx="9144000" cy="594792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2700000" y="1800000"/>
            <a:ext cx="3420000" cy="257580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720720" y="650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3060000" y="2340000"/>
            <a:ext cx="2844000" cy="161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pt-BR" sz="4000" spc="-1" strike="noStrike">
                <a:solidFill>
                  <a:srgbClr val="ffffff"/>
                </a:solidFill>
                <a:latin typeface="Bahnschrift"/>
                <a:ea typeface="Arial"/>
              </a:rPr>
              <a:t>Perguntas</a:t>
            </a:r>
            <a:endParaRPr b="0" lang="pt-BR" sz="40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pt-BR" sz="4000" spc="-1" strike="noStrike">
                <a:solidFill>
                  <a:srgbClr val="ffffff"/>
                </a:solidFill>
                <a:latin typeface="Bahnschrift"/>
                <a:ea typeface="Arial"/>
              </a:rPr>
              <a:t>Queries</a:t>
            </a:r>
            <a:endParaRPr b="0" lang="pt-BR" sz="40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pt-BR" sz="4000" spc="-1" strike="noStrike">
                <a:solidFill>
                  <a:srgbClr val="ffffff"/>
                </a:solidFill>
                <a:latin typeface="Bahnschrift"/>
                <a:ea typeface="Arial"/>
              </a:rPr>
              <a:t>Respostas</a:t>
            </a:r>
            <a:r>
              <a:rPr b="1" lang="pt-BR" sz="4000" spc="-1" strike="noStrike">
                <a:solidFill>
                  <a:srgbClr val="ffffff"/>
                </a:solidFill>
                <a:latin typeface="Bahnschrift"/>
                <a:ea typeface="Arial"/>
              </a:rPr>
              <a:t> 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LibreOffice/7.1.2.2$Windows_X86_64 LibreOffice_project/8a45595d069ef5570103caea1b71cc9d82b2aae4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2022-03-30T01:31:42Z</dcterms:modified>
  <cp:revision>4</cp:revision>
  <dc:subject/>
  <dc:title/>
</cp:coreProperties>
</file>